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29" r:id="rId1"/>
  </p:sldMasterIdLst>
  <p:sldIdLst>
    <p:sldId id="256" r:id="rId2"/>
    <p:sldId id="315" r:id="rId3"/>
    <p:sldId id="369" r:id="rId4"/>
    <p:sldId id="370" r:id="rId5"/>
    <p:sldId id="371" r:id="rId6"/>
    <p:sldId id="372" r:id="rId7"/>
    <p:sldId id="373" r:id="rId8"/>
    <p:sldId id="374" r:id="rId9"/>
    <p:sldId id="375" r:id="rId10"/>
    <p:sldId id="377" r:id="rId11"/>
    <p:sldId id="385" r:id="rId12"/>
    <p:sldId id="386" r:id="rId13"/>
    <p:sldId id="387" r:id="rId14"/>
    <p:sldId id="388" r:id="rId15"/>
    <p:sldId id="389" r:id="rId16"/>
    <p:sldId id="378" r:id="rId17"/>
    <p:sldId id="376" r:id="rId18"/>
    <p:sldId id="379" r:id="rId19"/>
    <p:sldId id="380" r:id="rId20"/>
    <p:sldId id="381" r:id="rId21"/>
    <p:sldId id="382" r:id="rId22"/>
    <p:sldId id="383" r:id="rId23"/>
    <p:sldId id="396" r:id="rId24"/>
    <p:sldId id="392" r:id="rId25"/>
    <p:sldId id="393" r:id="rId26"/>
    <p:sldId id="394" r:id="rId27"/>
    <p:sldId id="395" r:id="rId28"/>
    <p:sldId id="390" r:id="rId29"/>
    <p:sldId id="391" r:id="rId30"/>
    <p:sldId id="357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" lastIdx="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D2B936-F42A-198E-382B-7E24E6DA4B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5A277DC-24AC-CC9E-1439-F9B5ABFAEC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7E3BB5-75C9-DDC0-42D2-780016433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C3D3B83-3767-E0F1-C863-F4814C100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189E8F1-FCD8-27D2-AB52-EEA5C5C6D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335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42DA79-9945-3BA8-CEB4-B6F1CE732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BA1DAE9-7425-2BAE-2B81-C76378C5E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19D67E9-3F3F-0CDC-3222-CC0378B2E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1FE91F3-7FD3-317B-36D6-3BF0F9C8C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3D1D5A4-CDA3-B4F3-D8A0-FE4469246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928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29F487-E4CC-4E85-755B-CFD712CA9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1E025B0-B91B-AB4F-B57F-C56788141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FD2DC90-E88A-020D-5211-D627B7F43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A5F2804-6F6A-0697-E01C-26800800F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2A1ACF4-445A-2326-4A71-DE65CC838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542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98FB59-2C6E-A1F2-F228-22E233962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8497346-551A-F0BB-7995-3463B5A37C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697C450-A770-0DCA-A067-BBEF5293E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8F22A78-7D33-9A1B-5514-C5BA91F14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596608D-28F6-9DA6-97C3-5BD0ED74B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4BCD767-DD08-CED7-BD13-12F8B7963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627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251B33-84A2-40B5-A6F0-E10DC73ED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7A476F9-EACC-5BDC-50D8-A73E823BF1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E860BB1-E5A8-83A8-B0D8-D6B731AF7C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A619A74-2EE2-176C-3DD3-681CC96B39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E713AF2-A33B-8084-AF6C-68AACE58AA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B9559937-DE45-512B-5810-F7BA56715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1762DFD6-EEAD-7D63-2B7B-A56F24C5D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F76E523-F735-18CD-D1B6-0CDDBD904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5115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442FDD-FF90-06BB-7CAD-25F34DB70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96C1B76-2C5D-FC9B-2613-3B1ED4E00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4AA0E05-4114-2C36-728E-F0B0A6C56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EDFD692-CF96-7F9E-6B9B-B9679BD9C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53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943AD80A-347E-1AC3-F4CA-87D2F5783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557825A-0566-AD09-DA16-26B549577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9F62D08-6A63-52EF-3929-E81FF71F3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808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D922A8-0FB4-E8DB-663C-1570DDEEF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E70D99F-80FA-6621-4D09-C87DD7BD5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FA91890-EACC-53DD-150E-BF32CB9D08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E4AFFB1-5627-99CC-4B69-7C48F2285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B7FBA30-1A21-06E6-F68B-91BA42CD7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B3ED6A2-1CF7-83E7-AA7C-A7E567B4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5900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95FBE0-071B-ABEF-E1A5-788F00575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B088A2D-3C3B-6BAF-691C-F1701E8DD7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66846D2-DFCF-E5EF-7897-F9EC6F1BB9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B91DD09-C487-F682-6F71-FB9FFED41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15F1547-20AE-EC40-5097-E4763DFC8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87EBB59-FB32-275B-CA72-7416BF793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501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3A8AB7-5EB8-C153-A5ED-E79D43700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4FC914A-C203-E0D4-07FB-89387AAF70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5A49F5B-7FBD-22C9-2F3E-5857BE165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39843C6-A7A5-7C79-88C1-36CE1AC5D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CEB7F31-6611-AEEB-2159-38BD4161B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9042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DE4EB5B-FC40-0949-8B89-672F9214BB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5E1B669-308D-0BDC-8A9B-49179AF0DF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93AC835-BD49-9396-7DDE-3021626D2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567831D-83CB-A548-9768-C56AD871B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FD2F4A8-9F7D-134D-CF83-E02173A87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2401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3604A7C-0157-E199-C267-CF952E21B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9476386-6932-C30C-9D86-460BD4043D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700E2FE-2BA4-14B4-7DC5-F60D9CFBF4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A6C5D-9F8D-4E83-94A0-331B5C9AB715}" type="datetimeFigureOut">
              <a:rPr lang="pt-BR" smtClean="0"/>
              <a:t>22/08/2024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BA860E9-6C87-2DEA-860B-CDE57A2BD7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83317DD-7448-7D83-9F41-802D18C03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6C07D-3157-4270-8202-9A9B23924C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ortaldadrogaria.com.br/11v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5702F3-9E71-5CAE-15F5-081417625B8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88"/>
            <a:ext cx="9144001" cy="687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12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TREINAMENTO PBM</a:t>
            </a:r>
            <a:endParaRPr lang="pt-B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r>
              <a:rPr lang="pt-BR" dirty="0" smtClean="0"/>
              <a:t>O que é PBM;</a:t>
            </a:r>
          </a:p>
          <a:p>
            <a:r>
              <a:rPr lang="pt-BR" dirty="0" smtClean="0"/>
              <a:t>Principais erros/dificuldades;</a:t>
            </a:r>
          </a:p>
          <a:p>
            <a:r>
              <a:rPr lang="pt-BR" dirty="0" smtClean="0"/>
              <a:t>Cadastro do cliente nos Programas de Desconto;</a:t>
            </a:r>
          </a:p>
          <a:p>
            <a:r>
              <a:rPr lang="pt-BR" dirty="0" smtClean="0"/>
              <a:t>Porque do objetivo 10% de vendas fora do PBM;</a:t>
            </a:r>
          </a:p>
          <a:p>
            <a:r>
              <a:rPr lang="pt-BR" dirty="0" smtClean="0"/>
              <a:t>Myseer, vendas fora do PBM;</a:t>
            </a:r>
          </a:p>
          <a:p>
            <a:pPr marL="0" indent="0">
              <a:buNone/>
            </a:pPr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51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TREINAMENTO PBM</a:t>
            </a:r>
            <a:endParaRPr lang="pt-B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r>
              <a:rPr lang="pt-BR" sz="2800" b="1" dirty="0" smtClean="0"/>
              <a:t>O que é PBM</a:t>
            </a:r>
            <a:r>
              <a:rPr lang="pt-BR" dirty="0" smtClean="0"/>
              <a:t>;</a:t>
            </a:r>
          </a:p>
          <a:p>
            <a:pPr marL="0" indent="0">
              <a:buNone/>
            </a:pPr>
            <a:r>
              <a:rPr lang="pt-BR" dirty="0" smtClean="0"/>
              <a:t>É o PROGRAMA DE BENEFÍCIO EM MEDICAMENTOS – utilizado em farmácias </a:t>
            </a:r>
            <a:r>
              <a:rPr lang="pt-BR" dirty="0" smtClean="0"/>
              <a:t>para </a:t>
            </a:r>
            <a:r>
              <a:rPr lang="pt-BR" dirty="0" smtClean="0"/>
              <a:t>oferecer preços mais atrativos aos seus clientes.</a:t>
            </a:r>
          </a:p>
          <a:p>
            <a:pPr marL="0" indent="0">
              <a:buNone/>
            </a:pPr>
            <a:r>
              <a:rPr lang="pt-BR" dirty="0" smtClean="0"/>
              <a:t>A Drogaria obtêm descontos dos laboratórios e conseguem repassar um preço melhor para seu cliente.</a:t>
            </a:r>
          </a:p>
          <a:p>
            <a:pPr marL="0" indent="0">
              <a:buNone/>
            </a:pPr>
            <a:r>
              <a:rPr lang="pt-BR" dirty="0" smtClean="0"/>
              <a:t>Com o PBM, conseguimos FIDELIZAR o cliente, aumentar TICKET MÉDIO, aumentar FATURAMENTO.</a:t>
            </a:r>
          </a:p>
          <a:p>
            <a:endParaRPr lang="pt-BR" dirty="0" smtClean="0"/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612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TREINAMENTO PBM</a:t>
            </a:r>
            <a:endParaRPr lang="pt-B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pt-BR" dirty="0" smtClean="0"/>
          </a:p>
          <a:p>
            <a:r>
              <a:rPr lang="pt-BR" sz="2800" b="1" dirty="0" smtClean="0"/>
              <a:t>PBM na LUCENA.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Trabalhamos na Lucena com 5 autorizadores de PBM (fora Farmácia Popular), são eles:</a:t>
            </a:r>
          </a:p>
          <a:p>
            <a:pPr marL="0" indent="0">
              <a:buNone/>
            </a:pPr>
            <a:r>
              <a:rPr lang="pt-BR" dirty="0" smtClean="0"/>
              <a:t>-Portal da Drogaria;</a:t>
            </a:r>
          </a:p>
          <a:p>
            <a:pPr marL="0" indent="0">
              <a:buNone/>
            </a:pPr>
            <a:r>
              <a:rPr lang="pt-BR" dirty="0" smtClean="0"/>
              <a:t>-Vidalink;</a:t>
            </a:r>
          </a:p>
          <a:p>
            <a:pPr marL="0" indent="0">
              <a:buNone/>
            </a:pPr>
            <a:r>
              <a:rPr lang="pt-BR" dirty="0" smtClean="0"/>
              <a:t>-E-</a:t>
            </a:r>
            <a:r>
              <a:rPr lang="pt-BR" dirty="0" err="1" smtClean="0"/>
              <a:t>pharma</a:t>
            </a:r>
            <a:r>
              <a:rPr lang="pt-BR" dirty="0" smtClean="0"/>
              <a:t>;</a:t>
            </a:r>
          </a:p>
          <a:p>
            <a:pPr marL="0" indent="0">
              <a:buNone/>
            </a:pPr>
            <a:r>
              <a:rPr lang="pt-BR" dirty="0" smtClean="0"/>
              <a:t>-Funcional Card;</a:t>
            </a:r>
          </a:p>
          <a:p>
            <a:pPr marL="0" indent="0">
              <a:buNone/>
            </a:pPr>
            <a:r>
              <a:rPr lang="pt-BR" dirty="0"/>
              <a:t>-</a:t>
            </a:r>
            <a:r>
              <a:rPr lang="pt-BR" dirty="0" smtClean="0"/>
              <a:t>Orizon, 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err="1" smtClean="0"/>
              <a:t>Obs</a:t>
            </a:r>
            <a:r>
              <a:rPr lang="pt-BR" dirty="0" smtClean="0"/>
              <a:t>: Portal da Drogaria e Vidalink, geramos a autorização externa e depois “puxamos” no orçamento, já o E-Pharma, Funcional e Orizon, lançamos os itens e geramos a autorização pelo orçamento.</a:t>
            </a:r>
          </a:p>
          <a:p>
            <a:endParaRPr lang="pt-BR" dirty="0" smtClean="0"/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0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PORTAL DA DROGARIA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5146" y="1672700"/>
            <a:ext cx="1424437" cy="399712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Geramos a autorização no site do Portal da Drogaria depois seguimos pelo Orçamento Vetor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/>
              <a:t>Site: </a:t>
            </a:r>
            <a:r>
              <a:rPr lang="pt-BR" dirty="0">
                <a:hlinkClick r:id="rId3"/>
              </a:rPr>
              <a:t>https://</a:t>
            </a:r>
            <a:r>
              <a:rPr lang="pt-BR" dirty="0" smtClean="0">
                <a:hlinkClick r:id="rId3"/>
              </a:rPr>
              <a:t>www.portaldadrogaria.com.br/11v1</a:t>
            </a: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19778"/>
            <a:ext cx="7435146" cy="4400976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233055" y="3962400"/>
            <a:ext cx="4156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IMORTANTE, NÃO PODE TER COLOCADO NENHUM ITEM AQUI ANTES DE “PUXAR” A AUTORIZAÇÃO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31120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PORTAL DA DROGARIA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3817"/>
            <a:ext cx="6572956" cy="3124665"/>
          </a:xfrm>
          <a:prstGeom prst="rect">
            <a:avLst/>
          </a:prstGeom>
        </p:spPr>
      </p:pic>
      <p:sp>
        <p:nvSpPr>
          <p:cNvPr id="9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956" y="1343817"/>
            <a:ext cx="2571044" cy="43668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1 – inserir o convênio </a:t>
            </a:r>
            <a:r>
              <a:rPr lang="pt-BR" dirty="0" err="1" smtClean="0"/>
              <a:t>desjado</a:t>
            </a:r>
            <a:r>
              <a:rPr lang="pt-BR" dirty="0" smtClean="0"/>
              <a:t> (LOGIXPHARMA ou VMS)</a:t>
            </a:r>
          </a:p>
          <a:p>
            <a:pPr marL="0" indent="0">
              <a:buNone/>
            </a:pPr>
            <a:r>
              <a:rPr lang="pt-BR" dirty="0" smtClean="0"/>
              <a:t>2 – Nº do cartão ou CPF</a:t>
            </a:r>
          </a:p>
          <a:p>
            <a:pPr marL="0" indent="0">
              <a:buNone/>
            </a:pPr>
            <a:r>
              <a:rPr lang="pt-BR" dirty="0" smtClean="0"/>
              <a:t>3 – Nº da autorização gerada no site;</a:t>
            </a:r>
          </a:p>
          <a:p>
            <a:pPr marL="0" indent="0">
              <a:buNone/>
            </a:pPr>
            <a:r>
              <a:rPr lang="pt-BR" dirty="0" smtClean="0"/>
              <a:t>4 – Gerar orçamento.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924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E-PHARMA E FUNCIONAL CARD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5146" y="1672700"/>
            <a:ext cx="1708854" cy="399712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dirty="0" smtClean="0"/>
              <a:t>Geramos a autorização direto no Orçamento Vetor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1 - </a:t>
            </a:r>
            <a:r>
              <a:rPr lang="pt-BR" dirty="0" smtClean="0"/>
              <a:t>listamos os itens a serem autorizados.</a:t>
            </a:r>
          </a:p>
          <a:p>
            <a:pPr marL="0" indent="0">
              <a:buNone/>
            </a:pPr>
            <a:r>
              <a:rPr lang="pt-BR" dirty="0" smtClean="0"/>
              <a:t>2 </a:t>
            </a:r>
            <a:r>
              <a:rPr lang="pt-BR" dirty="0" smtClean="0"/>
              <a:t>- clicamos </a:t>
            </a:r>
            <a:r>
              <a:rPr lang="pt-BR" dirty="0" smtClean="0"/>
              <a:t>no link do autorizador.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3818"/>
            <a:ext cx="7435146" cy="4371094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348143" y="4128655"/>
            <a:ext cx="41563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IMORTANTE, DIFERENTE DO PORTAL, OS ITENS A SEREM AUTORIZADOS, DEVEM ESTAR LISTADOS AQUI.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57383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PORTAL DA DROGARIA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9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956" y="1343817"/>
            <a:ext cx="2571044" cy="43668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Temos que preencher todos os campos assinalados.</a:t>
            </a:r>
          </a:p>
          <a:p>
            <a:pPr marL="0" indent="0">
              <a:buNone/>
            </a:pPr>
            <a:r>
              <a:rPr lang="pt-BR" dirty="0" smtClean="0"/>
              <a:t>No campo convênio, se refere a qual o programa de desconto o item pertence (Novo Dia, Faz Bem...)</a:t>
            </a:r>
          </a:p>
          <a:p>
            <a:pPr marL="0" indent="0">
              <a:buNone/>
            </a:pPr>
            <a:r>
              <a:rPr lang="pt-BR" dirty="0" smtClean="0"/>
              <a:t>Nº Cartão ou CPF do cliente cadastrado no programa de desconto.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3817"/>
            <a:ext cx="6569197" cy="317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03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43818"/>
            <a:ext cx="9144000" cy="4459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05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pt-BR" sz="2200" dirty="0" smtClean="0"/>
              <a:t>Sempre que após solicitar autorização PBM o produto ficar vermelho, significa que não foi autorizado a venda dele, ao clicar sobre o produto, o motivo de não ser autorizado aparecerá embaixo na tela.</a:t>
            </a:r>
          </a:p>
          <a:p>
            <a:pPr>
              <a:buFontTx/>
              <a:buChar char="-"/>
            </a:pPr>
            <a:r>
              <a:rPr lang="pt-BR" sz="2200" dirty="0" smtClean="0"/>
              <a:t>O erro mais comum nessa faze é o de CADASTRO DO CLIENTE, pode aparecer com “ERRO DE ELEGITIBILIDADE” também.</a:t>
            </a:r>
          </a:p>
          <a:p>
            <a:pPr>
              <a:buFontTx/>
              <a:buChar char="-"/>
            </a:pPr>
            <a:r>
              <a:rPr lang="pt-BR" sz="2200" dirty="0" smtClean="0"/>
              <a:t>Quando for PBM de convênio desconto em folha (Irani entre outros), onde tivermos vários itens e alguns ficaram azuis e outros vermelhos, deve voltar a tela de orçamento e EXCLUIR os que NÃO foram autorizados e gerar uma nova autorização onde todos os itens devem ser autorizados.</a:t>
            </a:r>
          </a:p>
          <a:p>
            <a:pPr>
              <a:buFontTx/>
              <a:buChar char="-"/>
            </a:pPr>
            <a:r>
              <a:rPr lang="pt-BR" sz="2200" dirty="0" smtClean="0"/>
              <a:t>Se na mensagem de erro aparecer alguma frase relacionada a “TIME OUT”, significa tempo excedido, isso pode ser alguma instabilidade do PBM e devem continuar tentando, geralmente se autoriza nas próximas tentativas.</a:t>
            </a:r>
          </a:p>
          <a:p>
            <a:pPr>
              <a:buFontTx/>
              <a:buChar char="-"/>
            </a:pPr>
            <a:r>
              <a:rPr lang="pt-BR" sz="2200" dirty="0" smtClean="0"/>
              <a:t>Se o erro, esse no Portal da Drogaria, for “NÃO RETORNADO TRN CENTRE 999”, devem entrar em contato com o TI, é um problema no Vetor.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407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077" y="1343818"/>
            <a:ext cx="8383845" cy="405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2" y="1357312"/>
            <a:ext cx="8601075" cy="414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51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38" y="1343818"/>
            <a:ext cx="8394123" cy="406858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4938" y="5791200"/>
            <a:ext cx="2492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Cliente sem cadastro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929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25034"/>
            <a:ext cx="2254312" cy="6009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332" y="1343818"/>
            <a:ext cx="8289073" cy="399920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748146" y="5380672"/>
            <a:ext cx="46551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Nesse caso, tem que entrar em contato com a supervisão para sanarmos o problema.</a:t>
            </a:r>
          </a:p>
          <a:p>
            <a:r>
              <a:rPr lang="pt-BR" dirty="0" smtClean="0"/>
              <a:t>OBS: já temos chamado aberto com o funcional para resolver esse problema, pois somos habilitados sim a passar esse produto.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704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PRINCIPAIS ERROS E DIFICULDADES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25034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748146" y="5380672"/>
            <a:ext cx="4655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Nesse caso, tem que entrar em contato com o TI, é um erro de configuração no Vetor. </a:t>
            </a:r>
          </a:p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1709737"/>
            <a:ext cx="560070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31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3200" dirty="0" smtClean="0"/>
              <a:t>Após gerar a autorização, e voltar a tela normal do orçamento, pode se adicionar mais produtos... MAS... Após fechar o orçamento e mandá-lo para o caixa, NÃO podemos adicionar mais itens, INCLUISIVE NO CAIXA.. Isso irá fazer com que a transação seja cancelada no caixa e não conseguindo finalizar a venda no PBM</a:t>
            </a:r>
            <a:r>
              <a:rPr lang="pt-BR" sz="2200" dirty="0" smtClean="0"/>
              <a:t>.</a:t>
            </a: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IMPORTANTE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41280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DESCONTO POR QUANTIDADE</a:t>
            </a:r>
            <a:endParaRPr lang="pt-BR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657" y="1343818"/>
            <a:ext cx="8000685" cy="424944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57086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8650" y="5721927"/>
            <a:ext cx="6261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OBS: na tela de orçamento, assim que pesquisamos o produto aparece esse quadro de informações. Ele nos informa sobre qual autorizador, qual projeto, qual a condição e onde fazer o cadastro do paciente.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129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IMPORTANTE</a:t>
            </a:r>
            <a:endParaRPr lang="pt-BR" b="1" dirty="0"/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t-BR" sz="3200" dirty="0" smtClean="0"/>
          </a:p>
          <a:p>
            <a:pPr marL="0" indent="0" algn="ctr">
              <a:buNone/>
            </a:pPr>
            <a:r>
              <a:rPr lang="pt-BR" sz="3200" dirty="0" smtClean="0"/>
              <a:t>Os Programas de Desconto mudam com frequência, sendo assim, esse quadro mostrado no slide anterior pode estar “desatualizado”, para melhor instrução, utilizem ele como “ALERTA” e se perceberem divergência nas informações, informem a coordenação para que ele seja atualizado.</a:t>
            </a:r>
          </a:p>
          <a:p>
            <a:pPr marL="0" indent="0">
              <a:buNone/>
            </a:pPr>
            <a:endParaRPr lang="pt-BR" sz="4000" dirty="0"/>
          </a:p>
          <a:p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8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DESCONTO POS PBM</a:t>
            </a:r>
            <a:endParaRPr lang="pt-BR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57086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8650" y="5721927"/>
            <a:ext cx="6261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No </a:t>
            </a:r>
            <a:r>
              <a:rPr lang="pt-BR" sz="2400" dirty="0" err="1" smtClean="0"/>
              <a:t>Alenia</a:t>
            </a:r>
            <a:r>
              <a:rPr lang="pt-BR" sz="2400" dirty="0" smtClean="0"/>
              <a:t> temos várias informações importantes, como desconto escalonado e ainda temos o POS PBM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458" y="1037778"/>
            <a:ext cx="8247084" cy="441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5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DESCONTO POS PBM</a:t>
            </a:r>
            <a:endParaRPr lang="pt-BR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57086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8650" y="5140036"/>
            <a:ext cx="62610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No nosso orçamento R$114,54 </a:t>
            </a:r>
          </a:p>
          <a:p>
            <a:r>
              <a:rPr lang="pt-BR" sz="2400" dirty="0" smtClean="0"/>
              <a:t>No autorizador R$116,88 </a:t>
            </a:r>
          </a:p>
          <a:p>
            <a:r>
              <a:rPr lang="pt-BR" sz="2400" dirty="0" smtClean="0"/>
              <a:t>O preço está divergente? </a:t>
            </a:r>
            <a:endParaRPr lang="pt-BR" sz="24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5" y="1642629"/>
            <a:ext cx="638175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DESCONTO POS PBM</a:t>
            </a:r>
            <a:endParaRPr lang="pt-BR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57086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8650" y="5288340"/>
            <a:ext cx="62610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Ao carregar a autorização e ela voltar pro orçamento o desconto pós PBM já é aplicado automaticamente. Não teremos mais desconto no caixa, esse é o valor final.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375" y="1343818"/>
            <a:ext cx="7221249" cy="386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85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FINALIZANDO NO CAIXA</a:t>
            </a:r>
            <a:endParaRPr lang="pt-BR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57086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8650" y="5726546"/>
            <a:ext cx="6261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Quando vamos puxar a cesta no caixa, temos que nos atentar a informação se é ou não PBM.</a:t>
            </a:r>
            <a:endParaRPr lang="pt-BR" sz="24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343818"/>
            <a:ext cx="5403272" cy="3989331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6303818" y="1999655"/>
            <a:ext cx="24700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Se for uma venda com PBM, NÃO podemos acrescentar mais itens no cupom, se acrescentar, vai cancelar a venda.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87506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FINALIZANDO NO CAIXA</a:t>
            </a:r>
            <a:endParaRPr lang="pt-BR" b="1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688" y="6257086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28650" y="5726546"/>
            <a:ext cx="6261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“Mas já fiz e deu certo” = Sorte, não faça mais.</a:t>
            </a:r>
          </a:p>
          <a:p>
            <a:r>
              <a:rPr lang="pt-BR" sz="2400" dirty="0" smtClean="0"/>
              <a:t>Padronizem o certo.</a:t>
            </a:r>
            <a:endParaRPr lang="pt-BR" sz="24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5807220" y="1587286"/>
            <a:ext cx="32022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Erro com cancelamento da venda no caixa.</a:t>
            </a:r>
          </a:p>
          <a:p>
            <a:endParaRPr lang="pt-BR" sz="2400" dirty="0"/>
          </a:p>
          <a:p>
            <a:r>
              <a:rPr lang="pt-BR" sz="2400" dirty="0" smtClean="0"/>
              <a:t>Detalhe, acontece depois que colocamos a forma de pagamento e pode gerar transtorno com o cliente, estorno de cartão, etc.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852180"/>
            <a:ext cx="5062537" cy="276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5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CADASTRANDO O CLIENTE</a:t>
            </a:r>
            <a:endParaRPr lang="pt-BR" b="1" dirty="0"/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pt-BR" sz="2200" dirty="0" smtClean="0"/>
          </a:p>
          <a:p>
            <a:pPr>
              <a:buFontTx/>
              <a:buChar char="-"/>
            </a:pPr>
            <a:r>
              <a:rPr lang="pt-BR" sz="2200" dirty="0" smtClean="0"/>
              <a:t>No pop-up do produto no orçamento, mostra o programa e tem o link para o cadastro.</a:t>
            </a:r>
          </a:p>
          <a:p>
            <a:pPr>
              <a:buFontTx/>
              <a:buChar char="-"/>
            </a:pPr>
            <a:r>
              <a:rPr lang="pt-BR" sz="2200" dirty="0" smtClean="0"/>
              <a:t>Nos sites dos autorizadores Portal da Drogaria e Funcional Card, tem a parte de cadastro do paciente também.</a:t>
            </a:r>
          </a:p>
          <a:p>
            <a:pPr>
              <a:buFontTx/>
              <a:buChar char="-"/>
            </a:pPr>
            <a:r>
              <a:rPr lang="pt-BR" sz="2200" dirty="0" smtClean="0"/>
              <a:t>Produtos do E-Pharma o cadastro é exclusivo no site do programa que o item faz parte.</a:t>
            </a:r>
          </a:p>
          <a:p>
            <a:pPr>
              <a:buFontTx/>
              <a:buChar char="-"/>
            </a:pPr>
            <a:r>
              <a:rPr lang="pt-BR" sz="2200" dirty="0" smtClean="0"/>
              <a:t>Pelo SAC do programa também conseguimos.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29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CADASTRANDO O CLIENTE</a:t>
            </a:r>
            <a:endParaRPr lang="pt-BR" b="1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82" y="1343818"/>
            <a:ext cx="6116818" cy="392525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74938" y="5791200"/>
            <a:ext cx="2492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Cadastro direto no programa.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194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CADASTRANDO O CLIENTE</a:t>
            </a:r>
            <a:endParaRPr lang="pt-BR" b="1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74938" y="5791200"/>
            <a:ext cx="2492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Cadastro direto no autorizador.</a:t>
            </a: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38" y="1343818"/>
            <a:ext cx="4708731" cy="239748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7479" y="3094973"/>
            <a:ext cx="5295468" cy="269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7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CADASTRANDO O CLIENTE</a:t>
            </a:r>
            <a:endParaRPr lang="pt-BR" b="1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74938" y="5791200"/>
            <a:ext cx="2492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Cadastro direto no autorizador.</a:t>
            </a:r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20" y="1343818"/>
            <a:ext cx="7453360" cy="375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76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10% VENDAS FORA DO PBM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B1203A74-4571-D5FE-EFE1-BE434766A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3818"/>
            <a:ext cx="7886700" cy="48331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200" dirty="0" smtClean="0"/>
          </a:p>
          <a:p>
            <a:pPr marL="0" indent="0">
              <a:buNone/>
            </a:pPr>
            <a:r>
              <a:rPr lang="pt-BR" sz="2200" dirty="0" smtClean="0"/>
              <a:t>Esses 10% é uma margem que damos para situações que fogem ao nosso controle.</a:t>
            </a:r>
          </a:p>
          <a:p>
            <a:pPr>
              <a:buFontTx/>
              <a:buChar char="-"/>
            </a:pPr>
            <a:r>
              <a:rPr lang="pt-BR" sz="2200" dirty="0" smtClean="0"/>
              <a:t>Produtos que só se aplica o desconto do programa na compra por quantidade; (Avamys...)</a:t>
            </a:r>
          </a:p>
          <a:p>
            <a:pPr>
              <a:buFontTx/>
              <a:buChar char="-"/>
            </a:pPr>
            <a:r>
              <a:rPr lang="pt-BR" sz="2200" dirty="0" smtClean="0"/>
              <a:t>Alguma instabilidade nos autorizadores e temos que entregar o cupom ao cliente; </a:t>
            </a:r>
          </a:p>
          <a:p>
            <a:pPr>
              <a:buFontTx/>
              <a:buChar char="-"/>
            </a:pPr>
            <a:r>
              <a:rPr lang="pt-BR" sz="2200" dirty="0" smtClean="0"/>
              <a:t>Loja não aderiu ao programa ainda; (Motilex HA...)</a:t>
            </a:r>
          </a:p>
          <a:p>
            <a:pPr>
              <a:buFontTx/>
              <a:buChar char="-"/>
            </a:pPr>
            <a:endParaRPr lang="pt-BR" sz="2200" dirty="0" smtClean="0"/>
          </a:p>
          <a:p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5999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4C2A1A-0E83-6E57-2D8F-823A2B8F0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255"/>
            <a:ext cx="7886700" cy="1325563"/>
          </a:xfrm>
        </p:spPr>
        <p:txBody>
          <a:bodyPr/>
          <a:lstStyle/>
          <a:p>
            <a:pPr algn="ctr"/>
            <a:r>
              <a:rPr lang="pt-BR" b="1" dirty="0" smtClean="0"/>
              <a:t>CENÁRIO ATUAL</a:t>
            </a:r>
            <a:endParaRPr lang="pt-BR" b="1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A300A59-90D9-B48D-F3D3-7F549D76B6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342" y="301471"/>
            <a:ext cx="2468218" cy="117369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351" y="1606519"/>
            <a:ext cx="8547297" cy="4415270"/>
          </a:xfrm>
          <a:prstGeom prst="rect">
            <a:avLst/>
          </a:prstGeom>
        </p:spPr>
      </p:pic>
      <p:pic>
        <p:nvPicPr>
          <p:cNvPr id="8" name="Imagem 7" descr="Clapping Hands PNG Transparent Images | PNG All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48" y="3607305"/>
            <a:ext cx="1243006" cy="1158659"/>
          </a:xfrm>
          <a:prstGeom prst="rect">
            <a:avLst/>
          </a:prstGeom>
        </p:spPr>
      </p:pic>
      <p:pic>
        <p:nvPicPr>
          <p:cNvPr id="9" name="Imagem 8" descr="Imagem vetorial gratis: Aviso, Atenção, Ponto &lt;strong&gt;De&lt;/strong&gt; Exclamação - Imagem .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110" y="1832204"/>
            <a:ext cx="1363870" cy="120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46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0BD56C4-9A6D-9D45-7999-1636F95FFC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94" y="6021789"/>
            <a:ext cx="2254312" cy="60091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526" y="1399309"/>
            <a:ext cx="865909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000" dirty="0" smtClean="0"/>
              <a:t>VAMOS A PRÁTICA</a:t>
            </a:r>
            <a:endParaRPr lang="pt-BR" sz="13000" dirty="0"/>
          </a:p>
        </p:txBody>
      </p:sp>
    </p:spTree>
    <p:extLst>
      <p:ext uri="{BB962C8B-B14F-4D97-AF65-F5344CB8AC3E}">
        <p14:creationId xmlns:p14="http://schemas.microsoft.com/office/powerpoint/2010/main" val="280012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5618</TotalTime>
  <Words>1084</Words>
  <Application>Microsoft Office PowerPoint</Application>
  <PresentationFormat>Apresentação na tela (4:3)</PresentationFormat>
  <Paragraphs>125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do Office</vt:lpstr>
      <vt:lpstr>Apresentação do PowerPoint</vt:lpstr>
      <vt:lpstr>TREINAMENTO PBM</vt:lpstr>
      <vt:lpstr>TREINAMENTO PBM</vt:lpstr>
      <vt:lpstr>TREINAMENTO PBM</vt:lpstr>
      <vt:lpstr>PORTAL DA DROGARIA</vt:lpstr>
      <vt:lpstr>PORTAL DA DROGARIA</vt:lpstr>
      <vt:lpstr>E-PHARMA E FUNCIONAL CARD</vt:lpstr>
      <vt:lpstr>PORTAL DA DROGARIA</vt:lpstr>
      <vt:lpstr>PRINCIPAIS ERROS E DIFICULDADES</vt:lpstr>
      <vt:lpstr>PRINCIPAIS ERROS E DIFICULDADES</vt:lpstr>
      <vt:lpstr>PRINCIPAIS ERROS E DIFICULDADES</vt:lpstr>
      <vt:lpstr>PRINCIPAIS ERROS E DIFICULDADES</vt:lpstr>
      <vt:lpstr>PRINCIPAIS ERROS E DIFICULDADES</vt:lpstr>
      <vt:lpstr>PRINCIPAIS ERROS E DIFICULDADES</vt:lpstr>
      <vt:lpstr>PRINCIPAIS ERROS E DIFICULDADES</vt:lpstr>
      <vt:lpstr>IMPORTANTE</vt:lpstr>
      <vt:lpstr>DESCONTO POR QUANTIDADE</vt:lpstr>
      <vt:lpstr>IMPORTANTE</vt:lpstr>
      <vt:lpstr>DESCONTO POS PBM</vt:lpstr>
      <vt:lpstr>DESCONTO POS PBM</vt:lpstr>
      <vt:lpstr>DESCONTO POS PBM</vt:lpstr>
      <vt:lpstr>FINALIZANDO NO CAIXA</vt:lpstr>
      <vt:lpstr>FINALIZANDO NO CAIXA</vt:lpstr>
      <vt:lpstr>CADASTRANDO O CLIENTE</vt:lpstr>
      <vt:lpstr>CADASTRANDO O CLIENTE</vt:lpstr>
      <vt:lpstr>CADASTRANDO O CLIENTE</vt:lpstr>
      <vt:lpstr>CADASTRANDO O CLIENTE</vt:lpstr>
      <vt:lpstr>10% VENDAS FORA DO PBM</vt:lpstr>
      <vt:lpstr>CENÁRIO ATUAL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REUNIÃO EQUIPE  06-05-2022</dc:title>
  <dc:creator>User</dc:creator>
  <cp:lastModifiedBy>Marilia</cp:lastModifiedBy>
  <cp:revision>208</cp:revision>
  <dcterms:modified xsi:type="dcterms:W3CDTF">2024-08-22T17:29:35Z</dcterms:modified>
</cp:coreProperties>
</file>